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8" r:id="rId2"/>
    <p:sldMasterId id="2147483731" r:id="rId3"/>
  </p:sldMasterIdLst>
  <p:notesMasterIdLst>
    <p:notesMasterId r:id="rId18"/>
  </p:notesMasterIdLst>
  <p:sldIdLst>
    <p:sldId id="380" r:id="rId4"/>
    <p:sldId id="689" r:id="rId5"/>
    <p:sldId id="665" r:id="rId6"/>
    <p:sldId id="729" r:id="rId7"/>
    <p:sldId id="622" r:id="rId8"/>
    <p:sldId id="748" r:id="rId9"/>
    <p:sldId id="586" r:id="rId10"/>
    <p:sldId id="653" r:id="rId11"/>
    <p:sldId id="567" r:id="rId12"/>
    <p:sldId id="650" r:id="rId13"/>
    <p:sldId id="743" r:id="rId14"/>
    <p:sldId id="744" r:id="rId15"/>
    <p:sldId id="746" r:id="rId16"/>
    <p:sldId id="745" r:id="rId17"/>
  </p:sldIdLst>
  <p:sldSz cx="9144000" cy="5143500" type="screen16x9"/>
  <p:notesSz cx="7315200" cy="96012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3A9"/>
    <a:srgbClr val="0084D1"/>
    <a:srgbClr val="616365"/>
    <a:srgbClr val="800080"/>
    <a:srgbClr val="FFFF66"/>
    <a:srgbClr val="C69E0C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0" autoAdjust="0"/>
    <p:restoredTop sz="89825" autoAdjust="0"/>
  </p:normalViewPr>
  <p:slideViewPr>
    <p:cSldViewPr snapToGrid="0">
      <p:cViewPr varScale="1">
        <p:scale>
          <a:sx n="178" d="100"/>
          <a:sy n="178" d="100"/>
        </p:scale>
        <p:origin x="192" y="6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7F1FB43-DA73-4E21-A0CA-90CBB28AEE7B}" type="datetimeFigureOut">
              <a:rPr lang="en-US" smtClean="0"/>
              <a:pPr/>
              <a:t>7/18/18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43FE85-7A34-4EB3-9164-856192A21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4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900" b="0" kern="0" dirty="0">
              <a:solidFill>
                <a:srgbClr val="616365"/>
              </a:solidFill>
              <a:latin typeface="+mn-lt"/>
              <a:ea typeface="Genev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5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863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7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5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81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48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82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9648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4123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196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4661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07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4971"/>
            <a:ext cx="7696200" cy="708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  <a:lvl2pPr>
              <a:defRPr>
                <a:solidFill>
                  <a:srgbClr val="616365"/>
                </a:solidFill>
                <a:latin typeface="+mn-lt"/>
              </a:defRPr>
            </a:lvl2pPr>
            <a:lvl3pPr>
              <a:defRPr>
                <a:solidFill>
                  <a:srgbClr val="616365"/>
                </a:solidFill>
                <a:latin typeface="+mn-lt"/>
              </a:defRPr>
            </a:lvl3pPr>
            <a:lvl4pPr>
              <a:defRPr>
                <a:solidFill>
                  <a:srgbClr val="616365"/>
                </a:solidFill>
                <a:latin typeface="+mn-lt"/>
              </a:defRPr>
            </a:lvl4pPr>
            <a:lvl5pPr>
              <a:defRPr>
                <a:solidFill>
                  <a:srgbClr val="616365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97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98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9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42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42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09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80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69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4055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40556"/>
            <a:ext cx="5111750" cy="39540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512095"/>
            <a:ext cx="3008313" cy="30825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79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44971"/>
            <a:ext cx="7696200" cy="70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968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3" r:id="rId12"/>
    <p:sldLayoutId id="2147483706" r:id="rId13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lang="en-GB" sz="4400" kern="1200" dirty="0"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5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asy-peasy-robotics.slack.com/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easy-peasy-robotics.github.io/" TargetMode="External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jp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png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jpeg"/><Relationship Id="rId1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jpeg"/><Relationship Id="rId10" Type="http://schemas.openxmlformats.org/officeDocument/2006/relationships/image" Target="../media/image29.png"/><Relationship Id="rId4" Type="http://schemas.openxmlformats.org/officeDocument/2006/relationships/image" Target="../media/image24.jpe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T 3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30137" cy="5145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6545" y="3602357"/>
            <a:ext cx="906449" cy="101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327" y="1144645"/>
            <a:ext cx="5913997" cy="2367620"/>
          </a:xfrm>
        </p:spPr>
        <p:txBody>
          <a:bodyPr>
            <a:normAutofit/>
          </a:bodyPr>
          <a:lstStyle/>
          <a:p>
            <a:r>
              <a:rPr lang="it-IT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Arrivano i robot</a:t>
            </a:r>
            <a:br>
              <a:rPr lang="it-IT" sz="4800" b="1" dirty="0">
                <a:solidFill>
                  <a:srgbClr val="0183A9"/>
                </a:solidFill>
                <a:latin typeface="Calibri" panose="020F0502020204030204" pitchFamily="34" charset="0"/>
              </a:rPr>
            </a:br>
            <a:endParaRPr lang="it-IT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4536529"/>
            <a:ext cx="1140042" cy="59377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23539" y="770672"/>
            <a:ext cx="5927359" cy="3326901"/>
            <a:chOff x="153539" y="1283752"/>
            <a:chExt cx="5927359" cy="3326901"/>
          </a:xfrm>
        </p:grpSpPr>
        <p:grpSp>
          <p:nvGrpSpPr>
            <p:cNvPr id="14" name="Group 13"/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3" name="Oval 12"/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 rot="21374522">
            <a:off x="207350" y="22208"/>
            <a:ext cx="3654843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72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presente</a:t>
            </a:r>
            <a:endParaRPr lang="it-IT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74" y="2418267"/>
            <a:ext cx="1469533" cy="10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59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4536529"/>
            <a:ext cx="1140042" cy="59377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423539" y="770672"/>
            <a:ext cx="5927359" cy="3326901"/>
            <a:chOff x="153539" y="1283752"/>
            <a:chExt cx="5927359" cy="3326901"/>
          </a:xfrm>
        </p:grpSpPr>
        <p:grpSp>
          <p:nvGrpSpPr>
            <p:cNvPr id="16" name="Group 15"/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53539" y="1283752"/>
                <a:ext cx="5927359" cy="3326901"/>
                <a:chOff x="153539" y="1283752"/>
                <a:chExt cx="5927359" cy="3326901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539" y="1283752"/>
                  <a:ext cx="5927359" cy="3326901"/>
                </a:xfrm>
                <a:prstGeom prst="rect">
                  <a:avLst/>
                </a:prstGeom>
              </p:spPr>
            </p:pic>
            <p:sp>
              <p:nvSpPr>
                <p:cNvPr id="13" name="Oval 12"/>
                <p:cNvSpPr/>
                <p:nvPr/>
              </p:nvSpPr>
              <p:spPr>
                <a:xfrm>
                  <a:off x="2636519" y="2463800"/>
                  <a:ext cx="1259201" cy="19659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5" name="Rectangle 14"/>
              <p:cNvSpPr/>
              <p:nvPr/>
            </p:nvSpPr>
            <p:spPr>
              <a:xfrm>
                <a:off x="381000" y="4384040"/>
                <a:ext cx="1828800" cy="1066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876986" y="2316480"/>
              <a:ext cx="974667" cy="2174240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</p:pic>
      </p:grpSp>
      <p:sp>
        <p:nvSpPr>
          <p:cNvPr id="2" name="TextBox 1"/>
          <p:cNvSpPr txBox="1"/>
          <p:nvPr/>
        </p:nvSpPr>
        <p:spPr>
          <a:xfrm rot="21374522">
            <a:off x="207350" y="22208"/>
            <a:ext cx="3654843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72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futuro</a:t>
            </a:r>
            <a:endParaRPr lang="it-IT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1273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Easy-</a:t>
            </a:r>
            <a:r>
              <a:rPr lang="it-IT" sz="4400" b="1" dirty="0" err="1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Peasy</a:t>
            </a:r>
            <a:r>
              <a:rPr lang="it-IT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</a:t>
            </a:r>
            <a:r>
              <a:rPr lang="it-IT" sz="4400" b="1" dirty="0" err="1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Robotics</a:t>
            </a:r>
            <a:r>
              <a:rPr lang="it-IT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: Programma</a:t>
            </a:r>
            <a:endParaRPr lang="it-IT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4471" r="11387" b="14863"/>
          <a:stretch/>
        </p:blipFill>
        <p:spPr>
          <a:xfrm>
            <a:off x="7875144" y="116301"/>
            <a:ext cx="1066279" cy="1051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942249">
            <a:off x="607532" y="1212473"/>
            <a:ext cx="1795614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it-IT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uno schianto</a:t>
            </a:r>
          </a:p>
          <a:p>
            <a:pPr marL="0" marR="0" lvl="0" indent="0" algn="ctr" rtl="0" hangingPunct="0">
              <a:buNone/>
              <a:tabLst/>
            </a:pPr>
            <a:r>
              <a:rPr lang="it-IT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di corso ;)</a:t>
            </a:r>
            <a:endParaRPr lang="it-IT" sz="2400" b="1" i="0" u="none" strike="noStrike" kern="1200" dirty="0">
              <a:ln>
                <a:noFill/>
              </a:ln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216788"/>
              </p:ext>
            </p:extLst>
          </p:nvPr>
        </p:nvGraphicFramePr>
        <p:xfrm>
          <a:off x="375353" y="2997019"/>
          <a:ext cx="26415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761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320761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 (morning)</a:t>
                      </a:r>
                      <a:endParaRPr lang="en-US" sz="16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5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10:30 – 10:45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9771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YARP (SW)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66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10:45 – 11:30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2930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11:30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44289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022560"/>
              </p:ext>
            </p:extLst>
          </p:nvPr>
        </p:nvGraphicFramePr>
        <p:xfrm>
          <a:off x="3154731" y="1880474"/>
          <a:ext cx="264152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761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320761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 (afternoon)</a:t>
                      </a:r>
                      <a:endParaRPr lang="en-US" sz="16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9755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CONTROL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13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14:00 – 14:45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83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14:45 – 16:15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48606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VISION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51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16:15 –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18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17:00 – 18:30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79196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602079"/>
              </p:ext>
            </p:extLst>
          </p:nvPr>
        </p:nvGraphicFramePr>
        <p:xfrm>
          <a:off x="5914336" y="1326215"/>
          <a:ext cx="2805120" cy="1580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560">
                  <a:extLst>
                    <a:ext uri="{9D8B030D-6E8A-4147-A177-3AD203B41FA5}">
                      <a16:colId xmlns:a16="http://schemas.microsoft.com/office/drawing/2014/main" val="1893379431"/>
                    </a:ext>
                  </a:extLst>
                </a:gridCol>
                <a:gridCol w="1402560">
                  <a:extLst>
                    <a:ext uri="{9D8B030D-6E8A-4147-A177-3AD203B41FA5}">
                      <a16:colId xmlns:a16="http://schemas.microsoft.com/office/drawing/2014/main" val="7550434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6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sz="16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45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10:30 – 18:30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Team</a:t>
                      </a:r>
                      <a:r>
                        <a:rPr lang="en-US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Contest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097719"/>
                  </a:ext>
                </a:extLst>
              </a:tr>
              <a:tr h="838590">
                <a:tc gridSpan="2"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8455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399" y="2113488"/>
            <a:ext cx="792994" cy="79299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0688292">
            <a:off x="625135" y="3049180"/>
            <a:ext cx="7956285" cy="522056"/>
          </a:xfrm>
          <a:prstGeom prst="rightArrow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2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it-IT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Easy-</a:t>
            </a:r>
            <a:r>
              <a:rPr lang="it-IT" sz="4400" b="1" dirty="0" err="1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Peasy</a:t>
            </a:r>
            <a:r>
              <a:rPr lang="it-IT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</a:t>
            </a:r>
            <a:r>
              <a:rPr lang="it-IT" sz="4400" b="1" dirty="0" err="1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Robotics</a:t>
            </a:r>
            <a:r>
              <a:rPr lang="it-IT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: Strumenti</a:t>
            </a:r>
            <a:endParaRPr lang="it-IT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14471" r="11387" b="14863"/>
          <a:stretch/>
        </p:blipFill>
        <p:spPr>
          <a:xfrm>
            <a:off x="7875144" y="116301"/>
            <a:ext cx="1066279" cy="1051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13" y="1998784"/>
            <a:ext cx="4887727" cy="27510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815" y="1204546"/>
            <a:ext cx="269982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GitHub</a:t>
            </a:r>
          </a:p>
          <a:p>
            <a:r>
              <a:rPr lang="en-US" sz="1100" b="1" dirty="0">
                <a:hlinkClick r:id="rId4"/>
              </a:rPr>
              <a:t>https://easy-peasy-robotics.github.io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5210" y="1278601"/>
            <a:ext cx="252000" cy="25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18413" y="1204546"/>
            <a:ext cx="278624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Slack</a:t>
            </a:r>
          </a:p>
          <a:p>
            <a:r>
              <a:rPr lang="en-US" sz="1100" b="1" dirty="0">
                <a:hlinkClick r:id="rId6"/>
              </a:rPr>
              <a:t>https://easy-peasy-robotics.slack.com</a:t>
            </a:r>
            <a:endParaRPr lang="en-US" sz="11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00" y="1249442"/>
            <a:ext cx="310318" cy="310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5" y="2123981"/>
            <a:ext cx="2849927" cy="1041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3" y="3306872"/>
            <a:ext cx="2542066" cy="10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50D04A-D9D3-D045-B7B9-A4E3ED43D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0" y="380732"/>
            <a:ext cx="4847173" cy="4071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480200-1745-3643-AE60-36859E4F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273" y="2143918"/>
            <a:ext cx="37846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69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B887B-A5A0-3E47-BD37-842419A0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32" y="1383373"/>
            <a:ext cx="2515995" cy="1597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0D864D-A732-E440-B47B-278B91C83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" r="8"/>
          <a:stretch/>
        </p:blipFill>
        <p:spPr>
          <a:xfrm>
            <a:off x="5875128" y="1383372"/>
            <a:ext cx="2515995" cy="15974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2EE98D-AC04-4D49-84DC-C866E63C5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740" y="1383371"/>
            <a:ext cx="2517875" cy="15974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9FED4D-87E2-EF44-9ACF-185D6CE79028}"/>
              </a:ext>
            </a:extLst>
          </p:cNvPr>
          <p:cNvSpPr txBox="1"/>
          <p:nvPr/>
        </p:nvSpPr>
        <p:spPr>
          <a:xfrm>
            <a:off x="458505" y="0"/>
            <a:ext cx="6781374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Font typeface="StarSymbol"/>
              <a:buNone/>
            </a:pPr>
            <a:r>
              <a:rPr lang="it-IT" sz="6000" b="1" dirty="0" err="1">
                <a:solidFill>
                  <a:srgbClr val="0183A9"/>
                </a:solidFill>
                <a:ea typeface="Arial Unicode MS" pitchFamily="2"/>
                <a:cs typeface="Tahoma" pitchFamily="2"/>
              </a:rPr>
              <a:t>Mentors</a:t>
            </a:r>
            <a:endParaRPr lang="it-IT" sz="72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AD2E22-823E-9847-B561-EC675E3F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683" y="3041883"/>
            <a:ext cx="2515994" cy="159745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863E28C-BBAC-374D-BBA0-7A5FF85F803F}"/>
              </a:ext>
            </a:extLst>
          </p:cNvPr>
          <p:cNvGrpSpPr/>
          <p:nvPr/>
        </p:nvGrpSpPr>
        <p:grpSpPr>
          <a:xfrm>
            <a:off x="4617126" y="3041883"/>
            <a:ext cx="2515999" cy="1597459"/>
            <a:chOff x="3782419" y="1143000"/>
            <a:chExt cx="4800600" cy="304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C43B88-1348-3149-A8A2-AA9A41AD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2419" y="1143000"/>
              <a:ext cx="4800600" cy="304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54B24A-9415-8147-823E-858CACF9B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666" t="4346" r="2672" b="79192"/>
            <a:stretch/>
          </p:blipFill>
          <p:spPr>
            <a:xfrm>
              <a:off x="7970893" y="1261402"/>
              <a:ext cx="464234" cy="501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543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D3A860F-A6CB-42C0-AF8C-3573B0076D2B" descr="93B6D408-FE73-4482-A13B-6F882B014D9A@admini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5753" y="282513"/>
            <a:ext cx="2950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Istituto Italiano di Tecnologia</a:t>
            </a:r>
            <a:endParaRPr lang="it-IT" sz="1600" b="1" dirty="0"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735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82" y="3373666"/>
            <a:ext cx="8525436" cy="17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6" t="6840" r="36644" b="53278"/>
          <a:stretch/>
        </p:blipFill>
        <p:spPr>
          <a:xfrm>
            <a:off x="6912755" y="1985229"/>
            <a:ext cx="593739" cy="55325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496" t="5148" r="1299" b="28069"/>
          <a:stretch/>
        </p:blipFill>
        <p:spPr>
          <a:xfrm>
            <a:off x="7265878" y="2458378"/>
            <a:ext cx="661302" cy="651833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90" y="2538436"/>
            <a:ext cx="523603" cy="52670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549574" y="1842562"/>
            <a:ext cx="583466" cy="61208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5430" y="357877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Materials for </a:t>
            </a:r>
            <a:br>
              <a:rPr lang="en-US" sz="1100" b="1" dirty="0">
                <a:solidFill>
                  <a:srgbClr val="616365"/>
                </a:solidFill>
              </a:rPr>
            </a:br>
            <a:r>
              <a:rPr lang="en-US" sz="1100" b="1" dirty="0">
                <a:solidFill>
                  <a:srgbClr val="616365"/>
                </a:solidFill>
              </a:rPr>
              <a:t>the 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4423" y="1236411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Drug delivery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06" y="2667742"/>
            <a:ext cx="557092" cy="539308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63" y="2424761"/>
            <a:ext cx="591469" cy="8901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0" r="45057" b="2403"/>
          <a:stretch/>
        </p:blipFill>
        <p:spPr>
          <a:xfrm>
            <a:off x="4862716" y="2049578"/>
            <a:ext cx="618211" cy="586231"/>
          </a:xfrm>
          <a:prstGeom prst="ellipse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49" b="28308"/>
          <a:stretch/>
        </p:blipFill>
        <p:spPr>
          <a:xfrm>
            <a:off x="3690204" y="2758501"/>
            <a:ext cx="562317" cy="556422"/>
          </a:xfrm>
          <a:prstGeom prst="ellipse">
            <a:avLst/>
          </a:prstGeom>
        </p:spPr>
      </p:pic>
      <p:pic>
        <p:nvPicPr>
          <p:cNvPr id="1026" name="Picture 2" descr="http://core0.staticworld.net/images/article/2014/04/graphene_structure-100263091-ori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847" y="1531620"/>
            <a:ext cx="603504" cy="556474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 flipV="1">
            <a:off x="1837682" y="1980985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97" y="1067838"/>
            <a:ext cx="879407" cy="58632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653807" y="1719895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Sensors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7870" y="2074507"/>
            <a:ext cx="703290" cy="663704"/>
          </a:xfrm>
          <a:prstGeom prst="ellipse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7224" y="838000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Disaster recovery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7036" y="1933313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Companion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06751" y="1546959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Environment</a:t>
            </a:r>
            <a:br>
              <a:rPr lang="en-US" sz="1100" b="1" dirty="0">
                <a:solidFill>
                  <a:srgbClr val="616365"/>
                </a:solidFill>
              </a:rPr>
            </a:br>
            <a:r>
              <a:rPr lang="en-US" sz="1100" b="1" dirty="0">
                <a:solidFill>
                  <a:srgbClr val="616365"/>
                </a:solidFill>
              </a:rPr>
              <a:t>monitoring</a:t>
            </a:r>
          </a:p>
        </p:txBody>
      </p:sp>
      <p:cxnSp>
        <p:nvCxnSpPr>
          <p:cNvPr id="70" name="Straight Arrow Connector 69"/>
          <p:cNvCxnSpPr>
            <a:endCxn id="52" idx="2"/>
          </p:cNvCxnSpPr>
          <p:nvPr/>
        </p:nvCxnSpPr>
        <p:spPr>
          <a:xfrm flipV="1">
            <a:off x="1139891" y="1654161"/>
            <a:ext cx="16410" cy="171950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972721" y="1996741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491488" y="752353"/>
            <a:ext cx="16633" cy="1073718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595195" y="1502405"/>
            <a:ext cx="13496" cy="93793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80073" y="2194924"/>
            <a:ext cx="1483" cy="16661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84772" y="57639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Graphene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764844" y="838001"/>
            <a:ext cx="6748" cy="595466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34053" y="107938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Fabrication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966043" y="1341916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alpha-polymers.com/ESW/Images/polymer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98" y="1613720"/>
            <a:ext cx="619581" cy="6195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171345" y="745082"/>
            <a:ext cx="931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Polymers for</a:t>
            </a:r>
          </a:p>
          <a:p>
            <a:pPr algn="ctr"/>
            <a:r>
              <a:rPr lang="en-US" sz="1100" b="1" dirty="0">
                <a:solidFill>
                  <a:srgbClr val="616365"/>
                </a:solidFill>
              </a:rPr>
              <a:t>robotics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649940" y="1158768"/>
            <a:ext cx="3868" cy="35846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731768" y="992381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Nanocrystals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7199705" y="1289212"/>
            <a:ext cx="9918" cy="635454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1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9624"/>
          <a:stretch/>
        </p:blipFill>
        <p:spPr>
          <a:xfrm>
            <a:off x="7363598" y="1587465"/>
            <a:ext cx="1776716" cy="3308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264" y="177811"/>
            <a:ext cx="6781374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Font typeface="StarSymbol"/>
              <a:buNone/>
            </a:pPr>
            <a:r>
              <a:rPr lang="it-IT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la famiglia di IIT</a:t>
            </a:r>
            <a:endParaRPr lang="it-IT" sz="72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6"/>
          <a:stretch/>
        </p:blipFill>
        <p:spPr>
          <a:xfrm>
            <a:off x="3348964" y="2696845"/>
            <a:ext cx="2951699" cy="220178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TextBox 6"/>
          <p:cNvSpPr txBox="1"/>
          <p:nvPr/>
        </p:nvSpPr>
        <p:spPr>
          <a:xfrm>
            <a:off x="6720529" y="2183784"/>
            <a:ext cx="372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rgbClr val="616365"/>
                </a:solidFill>
                <a:cs typeface="Arial" panose="020B0604020202020204" pitchFamily="34" charset="0"/>
              </a:rPr>
              <a:t>R1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3595" y="2593180"/>
            <a:ext cx="6703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rgbClr val="616365"/>
                </a:solidFill>
                <a:cs typeface="Arial" panose="020B0604020202020204" pitchFamily="34" charset="0"/>
              </a:rPr>
              <a:t>iCub3.0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73633" y="2462246"/>
            <a:ext cx="1116689" cy="2491056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297" y="3148270"/>
            <a:ext cx="1222525" cy="1839901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8" name="TextBox 7"/>
          <p:cNvSpPr txBox="1"/>
          <p:nvPr/>
        </p:nvSpPr>
        <p:spPr>
          <a:xfrm>
            <a:off x="1903247" y="293387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rgbClr val="616365"/>
                </a:solidFill>
                <a:cs typeface="Arial" panose="020B0604020202020204" pitchFamily="34" charset="0"/>
              </a:rPr>
              <a:t>iCub2.5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62970" y="1327276"/>
            <a:ext cx="80480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>
                <a:solidFill>
                  <a:srgbClr val="616365"/>
                </a:solidFill>
                <a:cs typeface="Arial" panose="020B0604020202020204" pitchFamily="34" charset="0"/>
              </a:rPr>
              <a:t>WalkMan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0431" y="3465891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>
                <a:solidFill>
                  <a:srgbClr val="616365"/>
                </a:solidFill>
                <a:cs typeface="Arial" panose="020B0604020202020204" pitchFamily="34" charset="0"/>
              </a:rPr>
              <a:t>HyQ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93" y="4197019"/>
            <a:ext cx="742149" cy="11132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06" y="4085578"/>
            <a:ext cx="71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 err="1">
                <a:solidFill>
                  <a:srgbClr val="616365"/>
                </a:solidFill>
                <a:cs typeface="Arial" panose="020B0604020202020204" pitchFamily="34" charset="0"/>
              </a:rPr>
              <a:t>Plantoid</a:t>
            </a:r>
            <a:endParaRPr lang="it-IT" sz="1200" b="1" dirty="0">
              <a:solidFill>
                <a:srgbClr val="616365"/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nettore 1 10"/>
          <p:cNvCxnSpPr/>
          <p:nvPr/>
        </p:nvCxnSpPr>
        <p:spPr>
          <a:xfrm flipV="1">
            <a:off x="204589" y="4861216"/>
            <a:ext cx="8734823" cy="16773"/>
          </a:xfrm>
          <a:prstGeom prst="line">
            <a:avLst/>
          </a:prstGeom>
          <a:ln w="12700" cap="flat" cmpd="sng" algn="ctr">
            <a:solidFill>
              <a:srgbClr val="0084D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62498" y="3717255"/>
            <a:ext cx="1884025" cy="1860029"/>
            <a:chOff x="-304982" y="4714734"/>
            <a:chExt cx="2403227" cy="231809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667" b="93750" l="20625" r="85000">
                          <a14:foregroundMark x1="27187" y1="70417" x2="27187" y2="7041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04982" y="4714734"/>
              <a:ext cx="2403227" cy="180242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80411" y="6572540"/>
              <a:ext cx="235639" cy="460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 dirty="0">
                <a:solidFill>
                  <a:prstClr val="black"/>
                </a:solidFill>
              </a:endParaRPr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t="5229" r="15758"/>
          <a:stretch>
            <a:fillRect/>
          </a:stretch>
        </p:blipFill>
        <p:spPr bwMode="auto">
          <a:xfrm>
            <a:off x="4990635" y="2754538"/>
            <a:ext cx="1433458" cy="212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483810" y="2414682"/>
            <a:ext cx="6993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rgbClr val="616365"/>
                </a:solidFill>
                <a:cs typeface="Arial" panose="020B0604020202020204" pitchFamily="34" charset="0"/>
              </a:rPr>
              <a:t>COMAN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7741" y="278871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b="1" dirty="0">
                <a:solidFill>
                  <a:srgbClr val="616365"/>
                </a:solidFill>
                <a:cs typeface="Arial" panose="020B0604020202020204" pitchFamily="34" charset="0"/>
              </a:rPr>
              <a:t>HyQ2Max</a:t>
            </a:r>
          </a:p>
        </p:txBody>
      </p:sp>
      <p:pic>
        <p:nvPicPr>
          <p:cNvPr id="35" name="Content Placeholder 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085" b="90592" l="11921" r="76578">
                        <a14:foregroundMark x1="14867" y1="39909" x2="74053" y2="31259"/>
                        <a14:foregroundMark x1="32539" y1="89833" x2="27910" y2="69196"/>
                        <a14:foregroundMark x1="72651" y1="79818" x2="67181" y2="72838"/>
                        <a14:foregroundMark x1="72230" y1="80425" x2="73492" y2="79970"/>
                        <a14:foregroundMark x1="39411" y1="71927" x2="40393" y2="70713"/>
                        <a14:foregroundMark x1="13604" y1="76783" x2="17532" y2="68892"/>
                        <a14:foregroundMark x1="31276" y1="90592" x2="33520" y2="90895"/>
                        <a14:foregroundMark x1="62833" y1="65857" x2="67602" y2="72382"/>
                        <a14:foregroundMark x1="43198" y1="65554" x2="40393" y2="70106"/>
                        <a14:foregroundMark x1="18934" y1="36267" x2="15708" y2="32322"/>
                        <a14:foregroundMark x1="15708" y1="44765" x2="17251" y2="51138"/>
                        <a14:foregroundMark x1="15849" y1="51442" x2="15849" y2="52504"/>
                        <a14:foregroundMark x1="62833" y1="66768" x2="66199" y2="72382"/>
                        <a14:foregroundMark x1="65919" y1="23520" x2="52595" y2="24431"/>
                        <a14:foregroundMark x1="18934" y1="69651" x2="18934" y2="69651"/>
                        <a14:foregroundMark x1="21459" y1="67071" x2="21459" y2="67071"/>
                        <a14:foregroundMark x1="13324" y1="42033" x2="13184" y2="40516"/>
                        <a14:foregroundMark x1="27069" y1="34294" x2="28191" y2="31866"/>
                        <a14:foregroundMark x1="74194" y1="37633" x2="74194" y2="37633"/>
                        <a14:foregroundMark x1="70968" y1="78452" x2="69285" y2="77086"/>
                        <a14:foregroundMark x1="17391" y1="67678" x2="19074" y2="65402"/>
                        <a14:backgroundMark x1="46704" y1="53111" x2="60028" y2="67527"/>
                        <a14:backgroundMark x1="38008" y1="53718" x2="37868" y2="66313"/>
                        <a14:backgroundMark x1="17532" y1="62822" x2="16269" y2="68589"/>
                        <a14:backgroundMark x1="38429" y1="52656" x2="38429" y2="52656"/>
                        <a14:backgroundMark x1="68724" y1="67527" x2="70827" y2="53566"/>
                        <a14:backgroundMark x1="23001" y1="67982" x2="23001" y2="67982"/>
                        <a14:backgroundMark x1="23282" y1="66920" x2="23282" y2="66920"/>
                        <a14:backgroundMark x1="24544" y1="67982" x2="24544" y2="67982"/>
                        <a14:backgroundMark x1="20477" y1="68892" x2="20477" y2="68892"/>
                        <a14:backgroundMark x1="21318" y1="67982" x2="21318" y2="67982"/>
                        <a14:backgroundMark x1="22160" y1="67375" x2="22160" y2="67375"/>
                        <a14:backgroundMark x1="22440" y1="66313" x2="22440" y2="66313"/>
                        <a14:backgroundMark x1="20196" y1="67527" x2="20196" y2="67527"/>
                        <a14:backgroundMark x1="19495" y1="68589" x2="19495" y2="68589"/>
                        <a14:backgroundMark x1="20477" y1="66313" x2="20477" y2="66313"/>
                        <a14:backgroundMark x1="18794" y1="32170" x2="24123" y2="25190"/>
                        <a14:backgroundMark x1="26648" y1="29287" x2="27069" y2="25341"/>
                        <a14:backgroundMark x1="27910" y1="29742" x2="27910" y2="27162"/>
                        <a14:backgroundMark x1="31978" y1="29894" x2="30715" y2="2655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41" t="18822" r="21989" b="8230"/>
          <a:stretch/>
        </p:blipFill>
        <p:spPr bwMode="auto">
          <a:xfrm>
            <a:off x="2647827" y="3282178"/>
            <a:ext cx="1598912" cy="16366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32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240892">
            <a:off x="2380463" y="2199094"/>
            <a:ext cx="474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NEVER EXAUSTS THE MIND</a:t>
            </a:r>
          </a:p>
        </p:txBody>
      </p:sp>
    </p:spTree>
    <p:extLst>
      <p:ext uri="{BB962C8B-B14F-4D97-AF65-F5344CB8AC3E}">
        <p14:creationId xmlns:p14="http://schemas.microsoft.com/office/powerpoint/2010/main" val="120143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" r="801" b="3007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173545" y="4311650"/>
            <a:ext cx="4796911" cy="9196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buFont typeface="StarSymbol"/>
              <a:buNone/>
            </a:pPr>
            <a:r>
              <a:rPr lang="it-IT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R1</a:t>
            </a:r>
          </a:p>
        </p:txBody>
      </p:sp>
      <p:pic>
        <p:nvPicPr>
          <p:cNvPr id="13" name="Picture 2" descr="http://spring.bologna.enea.it/borsabrevetti/images/patent_en_bigRED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344746" y="64755"/>
            <a:ext cx="723164" cy="723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613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3661" t="1696" r="38117" b="1862"/>
          <a:stretch/>
        </p:blipFill>
        <p:spPr>
          <a:xfrm>
            <a:off x="763629" y="830354"/>
            <a:ext cx="3285856" cy="3285855"/>
          </a:xfrm>
          <a:prstGeom prst="ellipse">
            <a:avLst/>
          </a:prstGeom>
        </p:spPr>
      </p:pic>
      <p:sp>
        <p:nvSpPr>
          <p:cNvPr id="25" name="Shape 166"/>
          <p:cNvSpPr/>
          <p:nvPr/>
        </p:nvSpPr>
        <p:spPr>
          <a:xfrm>
            <a:off x="2131293" y="482570"/>
            <a:ext cx="591375" cy="591375"/>
          </a:xfrm>
          <a:prstGeom prst="ellipse">
            <a:avLst/>
          </a:prstGeom>
          <a:solidFill>
            <a:srgbClr val="0183A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Calibri" panose="020F0502020204030204" pitchFamily="34" charset="0"/>
            </a:endParaRPr>
          </a:p>
        </p:txBody>
      </p:sp>
      <p:grpSp>
        <p:nvGrpSpPr>
          <p:cNvPr id="26" name="Shape 550"/>
          <p:cNvGrpSpPr>
            <a:grpSpLocks noChangeAspect="1"/>
          </p:cNvGrpSpPr>
          <p:nvPr/>
        </p:nvGrpSpPr>
        <p:grpSpPr>
          <a:xfrm>
            <a:off x="2237329" y="630022"/>
            <a:ext cx="379302" cy="296362"/>
            <a:chOff x="1923075" y="3694075"/>
            <a:chExt cx="437200" cy="341600"/>
          </a:xfrm>
          <a:solidFill>
            <a:schemeClr val="bg1"/>
          </a:solidFill>
        </p:grpSpPr>
        <p:sp>
          <p:nvSpPr>
            <p:cNvPr id="27" name="Shape 55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8" name="Shape 55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29" name="Shape 55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0" name="Shape 55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1" name="Shape 55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2" name="Shape 55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3" name="Shape 55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4" name="Shape 55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  <p:sp>
          <p:nvSpPr>
            <p:cNvPr id="35" name="Shape 55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Calibri" panose="020F0502020204030204" pitchFamily="34" charset="0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b="10636"/>
          <a:stretch/>
        </p:blipFill>
        <p:spPr>
          <a:xfrm>
            <a:off x="4878358" y="262706"/>
            <a:ext cx="3852135" cy="21593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5"/>
          <a:stretch/>
        </p:blipFill>
        <p:spPr>
          <a:xfrm>
            <a:off x="4890566" y="2674313"/>
            <a:ext cx="3846417" cy="216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err="1"/>
              <a:t>ICT</a:t>
            </a:r>
            <a:r>
              <a:rPr lang="en-US" sz="5400" b="1" baseline="-25000" dirty="0" err="1"/>
              <a:t>+robotica</a:t>
            </a:r>
            <a:endParaRPr lang="en-US" sz="5400" b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5699"/>
            <a:ext cx="8229600" cy="1303607"/>
          </a:xfrm>
        </p:spPr>
        <p:txBody>
          <a:bodyPr/>
          <a:lstStyle/>
          <a:p>
            <a:pPr marL="0" indent="0">
              <a:buNone/>
            </a:pPr>
            <a:r>
              <a:rPr lang="it-IT" sz="1200" b="1" dirty="0" err="1"/>
              <a:t>Vint</a:t>
            </a:r>
            <a:r>
              <a:rPr lang="it-IT" sz="1200" b="1" dirty="0"/>
              <a:t> </a:t>
            </a:r>
            <a:r>
              <a:rPr lang="it-IT" sz="1200" b="1" dirty="0" err="1"/>
              <a:t>Cerf</a:t>
            </a:r>
            <a:r>
              <a:rPr lang="it-IT" sz="1200" dirty="0"/>
              <a:t>, Vice Presidente e responsabile delle politiche Internet di Google, parlando su “Future of AI Robotics and Jobs”, un documento redatto dalla PEW Research nel 2014, risponde alla domanda: “Quanto l’IA e la robotica diventeranno parte della nostra vita quotidiana?”, in questo modo: </a:t>
            </a:r>
            <a:r>
              <a:rPr lang="it-IT" sz="1200" i="1" dirty="0">
                <a:solidFill>
                  <a:srgbClr val="0183A9"/>
                </a:solidFill>
              </a:rPr>
              <a:t>“Auto senza guidatore sembrano possibili nel 2025. L’elaborazione del linguaggio naturale ci porterà ad avere computer con i quali interagire in maniera naturale. I motori di ricerca probabilmente diventeranno dei sistemi con i quali conversare. La cosiddetta «Internet delle cose» sarà realtà e l’interazione continua con i nostri dispositivi digitali ubiqua. Un insieme di servizi forniti attraverso questi dispositivi sarà anche molto comune.”</a:t>
            </a:r>
            <a:endParaRPr lang="it-IT" sz="1200" dirty="0">
              <a:solidFill>
                <a:srgbClr val="0183A9"/>
              </a:solidFill>
            </a:endParaRPr>
          </a:p>
          <a:p>
            <a:pPr marL="0" indent="0">
              <a:buNone/>
            </a:pPr>
            <a:endParaRPr lang="it-IT" sz="1200" dirty="0"/>
          </a:p>
        </p:txBody>
      </p:sp>
      <p:sp>
        <p:nvSpPr>
          <p:cNvPr id="4" name="Rectangle 3"/>
          <p:cNvSpPr/>
          <p:nvPr/>
        </p:nvSpPr>
        <p:spPr>
          <a:xfrm>
            <a:off x="4506686" y="463722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1200" b="1" i="1" dirty="0">
                <a:solidFill>
                  <a:srgbClr val="616365"/>
                </a:solidFill>
              </a:rPr>
              <a:t>Future of AI Robotics and Jobs: </a:t>
            </a:r>
            <a:r>
              <a:rPr lang="en-US" sz="1200" b="1" i="1" dirty="0">
                <a:solidFill>
                  <a:srgbClr val="616365"/>
                </a:solidFill>
              </a:rPr>
              <a:t>Aaron Smith, Janna Anderson</a:t>
            </a:r>
            <a:br>
              <a:rPr lang="en-US" sz="1200" b="1" i="1" dirty="0">
                <a:solidFill>
                  <a:srgbClr val="616365"/>
                </a:solidFill>
              </a:rPr>
            </a:br>
            <a:r>
              <a:rPr lang="en-US" sz="1200" b="1" i="1" dirty="0">
                <a:solidFill>
                  <a:srgbClr val="616365"/>
                </a:solidFill>
              </a:rPr>
              <a:t>(2014) Pew Research Center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517" y="2296727"/>
            <a:ext cx="61323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0183A9"/>
                </a:solidFill>
              </a:rPr>
              <a:t>anche: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616365"/>
                </a:solidFill>
              </a:rPr>
              <a:t>Tesla – </a:t>
            </a:r>
            <a:r>
              <a:rPr lang="it-IT" dirty="0" err="1">
                <a:solidFill>
                  <a:srgbClr val="616365"/>
                </a:solidFill>
              </a:rPr>
              <a:t>OpenAI</a:t>
            </a:r>
            <a:r>
              <a:rPr lang="it-IT" dirty="0">
                <a:solidFill>
                  <a:srgbClr val="616365"/>
                </a:solidFill>
              </a:rPr>
              <a:t> </a:t>
            </a:r>
            <a:r>
              <a:rPr lang="it-IT" dirty="0" err="1">
                <a:solidFill>
                  <a:srgbClr val="616365"/>
                </a:solidFill>
              </a:rPr>
              <a:t>foundation</a:t>
            </a:r>
            <a:endParaRPr lang="it-IT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616365"/>
                </a:solidFill>
              </a:rPr>
              <a:t>Google – </a:t>
            </a:r>
            <a:r>
              <a:rPr lang="it-IT" dirty="0" err="1">
                <a:solidFill>
                  <a:srgbClr val="616365"/>
                </a:solidFill>
              </a:rPr>
              <a:t>Deep</a:t>
            </a:r>
            <a:r>
              <a:rPr lang="it-IT" dirty="0">
                <a:solidFill>
                  <a:srgbClr val="616365"/>
                </a:solidFill>
              </a:rPr>
              <a:t> </a:t>
            </a:r>
            <a:r>
              <a:rPr lang="it-IT" dirty="0" err="1">
                <a:solidFill>
                  <a:srgbClr val="616365"/>
                </a:solidFill>
              </a:rPr>
              <a:t>Mind</a:t>
            </a:r>
            <a:r>
              <a:rPr lang="it-IT" dirty="0">
                <a:solidFill>
                  <a:srgbClr val="616365"/>
                </a:solidFill>
              </a:rPr>
              <a:t> + robotica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616365"/>
                </a:solidFill>
              </a:rPr>
              <a:t>Toyota – AI, robotica, auto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616365"/>
                </a:solidFill>
              </a:rPr>
              <a:t>Facebook</a:t>
            </a:r>
            <a:r>
              <a:rPr lang="it-IT" dirty="0">
                <a:solidFill>
                  <a:srgbClr val="616365"/>
                </a:solidFill>
              </a:rPr>
              <a:t> – apprendimento automatico,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616365"/>
                </a:solidFill>
              </a:rPr>
              <a:t>IBM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616365"/>
                </a:solidFill>
              </a:rPr>
              <a:t>Softbank</a:t>
            </a:r>
            <a:r>
              <a:rPr lang="it-IT" dirty="0">
                <a:solidFill>
                  <a:srgbClr val="616365"/>
                </a:solidFill>
              </a:rPr>
              <a:t> – Boston Dynamics, </a:t>
            </a:r>
            <a:r>
              <a:rPr lang="it-IT" dirty="0" err="1">
                <a:solidFill>
                  <a:srgbClr val="616365"/>
                </a:solidFill>
              </a:rPr>
              <a:t>Nao</a:t>
            </a:r>
            <a:r>
              <a:rPr lang="it-IT" dirty="0">
                <a:solidFill>
                  <a:srgbClr val="616365"/>
                </a:solidFill>
              </a:rPr>
              <a:t>, </a:t>
            </a:r>
            <a:r>
              <a:rPr lang="it-IT" dirty="0" err="1">
                <a:solidFill>
                  <a:srgbClr val="616365"/>
                </a:solidFill>
              </a:rPr>
              <a:t>Pepper</a:t>
            </a:r>
            <a:endParaRPr lang="it-IT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616365"/>
                </a:solidFill>
              </a:rPr>
              <a:t>Nvidia – «The AI company»</a:t>
            </a:r>
          </a:p>
          <a:p>
            <a:endParaRPr lang="it-IT" b="1" dirty="0">
              <a:solidFill>
                <a:srgbClr val="0084D1"/>
              </a:solidFill>
            </a:endParaRPr>
          </a:p>
          <a:p>
            <a:r>
              <a:rPr lang="it-IT" b="1" dirty="0">
                <a:solidFill>
                  <a:srgbClr val="0183A9"/>
                </a:solidFill>
              </a:rPr>
              <a:t>nessuna di queste è un’azienda di robotica nel senso classico</a:t>
            </a:r>
          </a:p>
        </p:txBody>
      </p:sp>
    </p:spTree>
    <p:extLst>
      <p:ext uri="{BB962C8B-B14F-4D97-AF65-F5344CB8AC3E}">
        <p14:creationId xmlns:p14="http://schemas.microsoft.com/office/powerpoint/2010/main" val="520320389"/>
      </p:ext>
    </p:extLst>
  </p:cSld>
  <p:clrMapOvr>
    <a:masterClrMapping/>
  </p:clrMapOvr>
</p:sld>
</file>

<file path=ppt/theme/theme1.xml><?xml version="1.0" encoding="utf-8"?>
<a:theme xmlns:a="http://schemas.openxmlformats.org/drawingml/2006/main" name="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side Pages">
  <a:themeElements>
    <a:clrScheme name="Custom 1">
      <a:dk1>
        <a:srgbClr val="FFFFFF"/>
      </a:dk1>
      <a:lt1>
        <a:srgbClr val="616365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iss Pro">
      <a:majorFont>
        <a:latin typeface="Bliss Pro"/>
        <a:ea typeface=""/>
        <a:cs typeface=""/>
      </a:majorFont>
      <a:minorFont>
        <a:latin typeface="Blis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616365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iit-model-169</Template>
  <TotalTime>9261</TotalTime>
  <Words>325</Words>
  <Application>Microsoft Macintosh PowerPoint</Application>
  <PresentationFormat>On-screen Show (16:9)</PresentationFormat>
  <Paragraphs>78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Unicode MS</vt:lpstr>
      <vt:lpstr>Bliss Pro Light</vt:lpstr>
      <vt:lpstr>StarSymbol</vt:lpstr>
      <vt:lpstr>Arial</vt:lpstr>
      <vt:lpstr>Calibri</vt:lpstr>
      <vt:lpstr>Geneva</vt:lpstr>
      <vt:lpstr>Tahoma</vt:lpstr>
      <vt:lpstr>iit-model-169</vt:lpstr>
      <vt:lpstr>Inside Pages</vt:lpstr>
      <vt:lpstr>1_iit-model-169</vt:lpstr>
      <vt:lpstr>Arrivano i robot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ICT+robotica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Giorgio Metta</dc:creator>
  <cp:lastModifiedBy>Jorhabib Eljaik</cp:lastModifiedBy>
  <cp:revision>296</cp:revision>
  <cp:lastPrinted>2016-04-15T10:20:57Z</cp:lastPrinted>
  <dcterms:created xsi:type="dcterms:W3CDTF">2015-09-15T21:41:13Z</dcterms:created>
  <dcterms:modified xsi:type="dcterms:W3CDTF">2018-07-18T11:54:23Z</dcterms:modified>
</cp:coreProperties>
</file>